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77" r:id="rId3"/>
    <p:sldId id="256" r:id="rId4"/>
    <p:sldId id="257" r:id="rId5"/>
    <p:sldId id="258" r:id="rId6"/>
    <p:sldId id="278" r:id="rId7"/>
    <p:sldId id="259" r:id="rId8"/>
    <p:sldId id="260" r:id="rId9"/>
    <p:sldId id="261" r:id="rId10"/>
    <p:sldId id="262" r:id="rId11"/>
    <p:sldId id="263" r:id="rId12"/>
    <p:sldId id="264" r:id="rId13"/>
    <p:sldId id="279" r:id="rId14"/>
    <p:sldId id="265" r:id="rId15"/>
    <p:sldId id="280" r:id="rId16"/>
    <p:sldId id="266" r:id="rId17"/>
    <p:sldId id="267" r:id="rId18"/>
    <p:sldId id="268" r:id="rId19"/>
    <p:sldId id="269" r:id="rId20"/>
    <p:sldId id="270" r:id="rId21"/>
    <p:sldId id="271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3942" y="1768078"/>
            <a:ext cx="5030390" cy="642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/>
              <a:t>AL-FARABI KAZAKH NATIONAL UNIVERSITY</a:t>
            </a:r>
            <a:endParaRPr lang="ru-RU" sz="24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2789636" y="2501504"/>
            <a:ext cx="4860131" cy="7386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100" b="1"/>
              <a:t>Department of political science and political technologies</a:t>
            </a:r>
            <a:r>
              <a:rPr lang="ru-RU" altLang="ru-RU" sz="21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789636" y="3340894"/>
            <a:ext cx="496847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100" b="1"/>
              <a:t>Methodology of modern political </a:t>
            </a:r>
            <a:r>
              <a:rPr lang="en-US" altLang="ru-RU" sz="2100" b="1"/>
              <a:t>research</a:t>
            </a:r>
            <a:endParaRPr lang="ru-RU" altLang="ru-RU" sz="405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2897981" y="4087417"/>
            <a:ext cx="24300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b="1"/>
              <a:t>Abzhapparova A.A.</a:t>
            </a:r>
          </a:p>
          <a:p>
            <a:pPr eaLnBrk="1" hangingPunct="1"/>
            <a:r>
              <a:rPr lang="en-US" altLang="ru-RU" b="1"/>
              <a:t>Senior lecturer</a:t>
            </a:r>
            <a:endParaRPr lang="ru-RU" altLang="ru-RU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4. Impact Factor and Rankings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Metrics such as </a:t>
            </a:r>
            <a:r>
              <a:rPr lang="en-US" b="1" dirty="0"/>
              <a:t>impact factor</a:t>
            </a:r>
            <a:r>
              <a:rPr lang="en-US" dirty="0"/>
              <a:t> and </a:t>
            </a:r>
            <a:r>
              <a:rPr lang="en-US" b="1" dirty="0"/>
              <a:t>quartile rankings (Q1–Q4)</a:t>
            </a:r>
            <a:r>
              <a:rPr lang="en-US" dirty="0"/>
              <a:t> often influence journal choice.</a:t>
            </a:r>
          </a:p>
          <a:p>
            <a:pPr marL="0" indent="0">
              <a:buNone/>
            </a:pPr>
            <a:r>
              <a:rPr lang="en-US" dirty="0"/>
              <a:t>However, these metrics should not be the only consideration.</a:t>
            </a:r>
          </a:p>
          <a:p>
            <a:pPr marL="0" indent="0">
              <a:buNone/>
            </a:pPr>
            <a:r>
              <a:rPr lang="en-US" dirty="0"/>
              <a:t>Limitations of rankings:</a:t>
            </a:r>
          </a:p>
          <a:p>
            <a:r>
              <a:rPr lang="en-US" dirty="0"/>
              <a:t>they differ across databases</a:t>
            </a:r>
          </a:p>
          <a:p>
            <a:r>
              <a:rPr lang="en-US" dirty="0"/>
              <a:t>they favor certain subfields</a:t>
            </a:r>
          </a:p>
          <a:p>
            <a:r>
              <a:rPr lang="en-US" dirty="0"/>
              <a:t>they do not always reflect quality or relevance</a:t>
            </a:r>
          </a:p>
          <a:p>
            <a:pPr marL="0" indent="0">
              <a:buNone/>
            </a:pPr>
            <a:r>
              <a:rPr lang="en-US" dirty="0"/>
              <a:t>Fit with the journal’s intellectual community remains crucial.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 Acceptance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While acceptance rates are not always publicly available, they provide a rough idea of selectivity.</a:t>
            </a:r>
          </a:p>
          <a:p>
            <a:pPr marL="0" indent="0">
              <a:buNone/>
            </a:pPr>
            <a:r>
              <a:rPr lang="en-US" dirty="0"/>
              <a:t>Typical patterns:</a:t>
            </a:r>
          </a:p>
          <a:p>
            <a:r>
              <a:rPr lang="en-US" dirty="0"/>
              <a:t>top-tier journals: extremely competitive</a:t>
            </a:r>
          </a:p>
          <a:p>
            <a:r>
              <a:rPr lang="en-US" dirty="0"/>
              <a:t>mid-tier journals: moderate selectivity</a:t>
            </a:r>
          </a:p>
          <a:p>
            <a:r>
              <a:rPr lang="en-US" dirty="0"/>
              <a:t>specialized journals: often more accessible</a:t>
            </a:r>
          </a:p>
          <a:p>
            <a:pPr marL="0" indent="0">
              <a:buNone/>
            </a:pPr>
            <a:r>
              <a:rPr lang="en-US" dirty="0"/>
              <a:t>For early-career scholars, </a:t>
            </a:r>
            <a:r>
              <a:rPr lang="en-US" b="1" dirty="0"/>
              <a:t>building a publication record gradually</a:t>
            </a:r>
            <a:r>
              <a:rPr lang="en-US" dirty="0"/>
              <a:t> is often more realistic.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6. Review and Publication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Time to decision varies greatly.</a:t>
            </a:r>
          </a:p>
          <a:p>
            <a:pPr marL="0" indent="0">
              <a:buNone/>
            </a:pPr>
            <a:r>
              <a:rPr lang="en-US" dirty="0"/>
              <a:t>Some journals:</a:t>
            </a:r>
          </a:p>
          <a:p>
            <a:r>
              <a:rPr lang="en-US" dirty="0"/>
              <a:t>provide </a:t>
            </a:r>
            <a:r>
              <a:rPr lang="en-US" b="1" dirty="0"/>
              <a:t>rapid editorial decisions</a:t>
            </a:r>
            <a:endParaRPr lang="en-US" dirty="0"/>
          </a:p>
          <a:p>
            <a:r>
              <a:rPr lang="en-US" dirty="0"/>
              <a:t>offer </a:t>
            </a:r>
            <a:r>
              <a:rPr lang="en-US" b="1" dirty="0"/>
              <a:t>fast-track review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Others may take a year or more.</a:t>
            </a:r>
          </a:p>
          <a:p>
            <a:pPr marL="0" indent="0">
              <a:buNone/>
            </a:pPr>
            <a:r>
              <a:rPr lang="en-US" dirty="0"/>
              <a:t>For doctoral students, this can affect:</a:t>
            </a:r>
          </a:p>
          <a:p>
            <a:r>
              <a:rPr lang="en-US" dirty="0"/>
              <a:t>dissertation timelines</a:t>
            </a:r>
          </a:p>
          <a:p>
            <a:r>
              <a:rPr lang="en-US" dirty="0"/>
              <a:t>job applications</a:t>
            </a:r>
          </a:p>
          <a:p>
            <a:r>
              <a:rPr lang="en-US" dirty="0"/>
              <a:t>grant reporting.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A6C8AD-1E30-F00E-F316-51504196B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83866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n-US" dirty="0"/>
              <a:t>Types of Political Science Journals</a:t>
            </a:r>
            <a:br>
              <a:rPr lang="en-US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0149652-2CC4-01AC-B05D-7F30ED4DBC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200" dirty="0"/>
              <a:t>Political science journals can be grouped into several categories.</a:t>
            </a:r>
            <a:br>
              <a:rPr lang="en-US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75873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712"/>
            <a:ext cx="8229600" cy="58364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1. General Political Science Journals</a:t>
            </a:r>
          </a:p>
          <a:p>
            <a:r>
              <a:rPr lang="en-US" dirty="0"/>
              <a:t>These cover a broad range of topics and subfields.</a:t>
            </a:r>
          </a:p>
          <a:p>
            <a:r>
              <a:rPr lang="en-US" dirty="0"/>
              <a:t>They usually seek </a:t>
            </a:r>
            <a:r>
              <a:rPr lang="en-US" b="1" dirty="0"/>
              <a:t>highly generalizable contributions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2. Subfield Journals</a:t>
            </a:r>
          </a:p>
          <a:p>
            <a:r>
              <a:rPr lang="en-US" dirty="0"/>
              <a:t>Focused on specific areas such as:</a:t>
            </a:r>
          </a:p>
          <a:p>
            <a:r>
              <a:rPr lang="en-US" dirty="0"/>
              <a:t>comparative politics</a:t>
            </a:r>
          </a:p>
          <a:p>
            <a:r>
              <a:rPr lang="en-US" dirty="0"/>
              <a:t>international relations</a:t>
            </a:r>
          </a:p>
          <a:p>
            <a:r>
              <a:rPr lang="en-US" dirty="0"/>
              <a:t>political theory</a:t>
            </a:r>
          </a:p>
          <a:p>
            <a:r>
              <a:rPr lang="en-US" dirty="0"/>
              <a:t>public policy</a:t>
            </a:r>
          </a:p>
          <a:p>
            <a:r>
              <a:rPr lang="en-US" dirty="0"/>
              <a:t>political communication</a:t>
            </a:r>
          </a:p>
          <a:p>
            <a:pPr marL="0" indent="0">
              <a:buNone/>
            </a:pPr>
            <a:r>
              <a:rPr lang="en-US" dirty="0"/>
              <a:t>These journals are often a </a:t>
            </a:r>
            <a:r>
              <a:rPr lang="en-US" b="1" dirty="0"/>
              <a:t>better fit for specialized research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EBA9D0-DB96-C179-FCDB-E456E7647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9834"/>
            <a:ext cx="8229600" cy="60748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3. Regional Journals</a:t>
            </a:r>
          </a:p>
          <a:p>
            <a:r>
              <a:rPr lang="en-US" sz="2400" dirty="0"/>
              <a:t>Focused on specific geographic areas.</a:t>
            </a:r>
          </a:p>
          <a:p>
            <a:r>
              <a:rPr lang="en-US" sz="2400" dirty="0"/>
              <a:t>Examples include journals dedicated to:</a:t>
            </a:r>
          </a:p>
          <a:p>
            <a:r>
              <a:rPr lang="en-US" sz="2400" dirty="0"/>
              <a:t>European politics</a:t>
            </a:r>
          </a:p>
          <a:p>
            <a:r>
              <a:rPr lang="en-US" sz="2400" dirty="0"/>
              <a:t>Asian politics</a:t>
            </a:r>
          </a:p>
          <a:p>
            <a:r>
              <a:rPr lang="en-US" sz="2400" dirty="0"/>
              <a:t>post-Soviet politics</a:t>
            </a:r>
          </a:p>
          <a:p>
            <a:r>
              <a:rPr lang="en-US" sz="2400" dirty="0"/>
              <a:t>Middle Eastern studies</a:t>
            </a:r>
          </a:p>
          <a:p>
            <a:pPr marL="0" indent="0">
              <a:buNone/>
            </a:pPr>
            <a:r>
              <a:rPr lang="en-US" sz="2400" dirty="0"/>
              <a:t>Such journals are ideal for </a:t>
            </a:r>
            <a:r>
              <a:rPr lang="en-US" sz="2400" b="1" dirty="0"/>
              <a:t>regionally focused case studies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4. Interdisciplinary Journals</a:t>
            </a:r>
          </a:p>
          <a:p>
            <a:pPr marL="0" indent="0">
              <a:buNone/>
            </a:pPr>
            <a:r>
              <a:rPr lang="en-US" sz="2400" dirty="0"/>
              <a:t>These combine political science with other disciplines:</a:t>
            </a:r>
          </a:p>
          <a:p>
            <a:r>
              <a:rPr lang="en-US" sz="2400" dirty="0"/>
              <a:t>sociology</a:t>
            </a:r>
          </a:p>
          <a:p>
            <a:r>
              <a:rPr lang="en-US" sz="2400" dirty="0"/>
              <a:t>economics</a:t>
            </a:r>
          </a:p>
          <a:p>
            <a:r>
              <a:rPr lang="en-US" sz="2400" dirty="0"/>
              <a:t>media studies</a:t>
            </a:r>
          </a:p>
          <a:p>
            <a:r>
              <a:rPr lang="en-US" sz="2400" dirty="0"/>
              <a:t>environmental studies</a:t>
            </a:r>
          </a:p>
          <a:p>
            <a:pPr marL="0" indent="0">
              <a:buNone/>
            </a:pPr>
            <a:r>
              <a:rPr lang="en-US" sz="2400" dirty="0"/>
              <a:t>They are appropriate for </a:t>
            </a:r>
            <a:r>
              <a:rPr lang="en-US" sz="2400" b="1" dirty="0"/>
              <a:t>cross-disciplinary research topics</a:t>
            </a:r>
            <a:r>
              <a:rPr lang="en-US" sz="2400" dirty="0"/>
              <a:t>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96382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Evaluate Journal Fit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Step 1: Read the Aims and Scope</a:t>
            </a:r>
          </a:p>
          <a:p>
            <a:r>
              <a:rPr lang="en-US" dirty="0"/>
              <a:t>The journal’s website usually provides a clear description of its priorities.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Step 2: Examine Recent Issues</a:t>
            </a:r>
          </a:p>
          <a:p>
            <a:pPr marL="0" indent="0">
              <a:buNone/>
            </a:pPr>
            <a:r>
              <a:rPr lang="en-US" dirty="0"/>
              <a:t>Ask:</a:t>
            </a:r>
          </a:p>
          <a:p>
            <a:r>
              <a:rPr lang="en-US" dirty="0"/>
              <a:t>What topics are being published?</a:t>
            </a:r>
          </a:p>
          <a:p>
            <a:r>
              <a:rPr lang="en-US" dirty="0"/>
              <a:t>What methods dominate?</a:t>
            </a:r>
          </a:p>
          <a:p>
            <a:r>
              <a:rPr lang="en-US" dirty="0"/>
              <a:t>What theoretical perspectives appear frequently?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Evaluate Journal Fit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8432"/>
            <a:ext cx="8229600" cy="48677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Step 3: Identify Similar Articles</a:t>
            </a:r>
          </a:p>
          <a:p>
            <a:pPr marL="0" indent="0">
              <a:buNone/>
            </a:pPr>
            <a:r>
              <a:rPr lang="en-US" dirty="0"/>
              <a:t>A useful test:</a:t>
            </a:r>
          </a:p>
          <a:p>
            <a:r>
              <a:rPr lang="en-US" b="1" dirty="0"/>
              <a:t>If your article could plausibly appear alongside the articles already published, the journal may be a good fit.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Step 4: Check Author Guidelines</a:t>
            </a:r>
          </a:p>
          <a:p>
            <a:pPr marL="0" indent="0">
              <a:buNone/>
            </a:pPr>
            <a:r>
              <a:rPr lang="en-US" dirty="0"/>
              <a:t>Submission requirements may include:</a:t>
            </a:r>
          </a:p>
          <a:p>
            <a:r>
              <a:rPr lang="en-US" dirty="0"/>
              <a:t>word limits</a:t>
            </a:r>
          </a:p>
          <a:p>
            <a:r>
              <a:rPr lang="en-US" dirty="0"/>
              <a:t>formatting style</a:t>
            </a:r>
          </a:p>
          <a:p>
            <a:r>
              <a:rPr lang="en-US" dirty="0"/>
              <a:t>data transparency rules</a:t>
            </a:r>
          </a:p>
          <a:p>
            <a:r>
              <a:rPr lang="en-US" dirty="0"/>
              <a:t>replication requirements.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Strategic Journal Selection Process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Step 1: Identify 3–5 potential journals.</a:t>
            </a:r>
          </a:p>
          <a:p>
            <a:pPr marL="0" indent="0">
              <a:buNone/>
            </a:pPr>
            <a:r>
              <a:rPr lang="en-US" b="1" dirty="0"/>
              <a:t>Step 2: Rank them according to:</a:t>
            </a:r>
          </a:p>
          <a:p>
            <a:r>
              <a:rPr lang="en-US" dirty="0"/>
              <a:t>intellectual fit</a:t>
            </a:r>
          </a:p>
          <a:p>
            <a:r>
              <a:rPr lang="en-US" dirty="0"/>
              <a:t>prestige</a:t>
            </a:r>
          </a:p>
          <a:p>
            <a:r>
              <a:rPr lang="en-US" dirty="0"/>
              <a:t>acceptance probability</a:t>
            </a:r>
          </a:p>
          <a:p>
            <a:r>
              <a:rPr lang="en-US" dirty="0"/>
              <a:t>review speed.</a:t>
            </a:r>
          </a:p>
          <a:p>
            <a:pPr marL="0" indent="0">
              <a:buNone/>
            </a:pPr>
            <a:r>
              <a:rPr lang="en-US" b="1" dirty="0"/>
              <a:t>Step 3: Start with the best realistic option.</a:t>
            </a:r>
          </a:p>
          <a:p>
            <a:pPr marL="0" indent="0">
              <a:buNone/>
            </a:pPr>
            <a:r>
              <a:rPr lang="en-US" b="1" dirty="0"/>
              <a:t>Step 4: Prepare backup journals in case of rejection.</a:t>
            </a:r>
          </a:p>
          <a:p>
            <a:pPr marL="0" indent="0">
              <a:buNone/>
            </a:pPr>
            <a:r>
              <a:rPr lang="en-US" dirty="0"/>
              <a:t>This approach saves time and reduces frustration.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Mistakes in Journal Selection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20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1. Choosing a journal based only on impact factor</a:t>
            </a:r>
          </a:p>
          <a:p>
            <a:r>
              <a:rPr lang="en-US" dirty="0"/>
              <a:t>Prestige alone does not guarantee fit.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2. Ignoring journal scope</a:t>
            </a:r>
          </a:p>
          <a:p>
            <a:r>
              <a:rPr lang="en-US" dirty="0"/>
              <a:t>Many desk rejections occur because the topic does not match the journal’s focus.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3. Not adapting the manuscript</a:t>
            </a:r>
          </a:p>
          <a:p>
            <a:pPr marL="0" indent="0">
              <a:buNone/>
            </a:pPr>
            <a:r>
              <a:rPr lang="en-US" dirty="0"/>
              <a:t>Each journal has specific expectations regarding:</a:t>
            </a:r>
          </a:p>
          <a:p>
            <a:r>
              <a:rPr lang="en-US" dirty="0"/>
              <a:t>structure</a:t>
            </a:r>
          </a:p>
          <a:p>
            <a:r>
              <a:rPr lang="en-US" dirty="0"/>
              <a:t>theoretical framing</a:t>
            </a:r>
          </a:p>
          <a:p>
            <a:r>
              <a:rPr lang="en-US" dirty="0"/>
              <a:t>citation style.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4. Submitting without studying the journal</a:t>
            </a:r>
          </a:p>
          <a:p>
            <a:r>
              <a:rPr lang="en-US" dirty="0"/>
              <a:t>Researchers should always read </a:t>
            </a:r>
            <a:r>
              <a:rPr lang="en-US" b="1" dirty="0"/>
              <a:t>recent articles</a:t>
            </a:r>
            <a:r>
              <a:rPr lang="en-US" dirty="0"/>
              <a:t> before submitting.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2681287" y="1814513"/>
            <a:ext cx="49684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400" b="1"/>
              <a:t>Methodology of modern political</a:t>
            </a:r>
            <a:endParaRPr lang="ru-RU" altLang="ru-RU" sz="45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2681289" y="3575448"/>
            <a:ext cx="571316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2400" b="1" dirty="0">
                <a:solidFill>
                  <a:srgbClr val="0070C0"/>
                </a:solidFill>
              </a:rPr>
              <a:t>Lecture</a:t>
            </a:r>
            <a:r>
              <a:rPr lang="ru-RU" altLang="ru-RU" sz="2400" b="1" dirty="0">
                <a:solidFill>
                  <a:srgbClr val="0070C0"/>
                </a:solidFill>
              </a:rPr>
              <a:t> 1</a:t>
            </a:r>
            <a:r>
              <a:rPr lang="en-US" altLang="ru-RU" sz="2400" b="1" dirty="0">
                <a:solidFill>
                  <a:srgbClr val="0070C0"/>
                </a:solidFill>
              </a:rPr>
              <a:t>1</a:t>
            </a:r>
            <a:endParaRPr lang="ru-RU" altLang="ru-RU" sz="2400" b="1" dirty="0">
              <a:solidFill>
                <a:srgbClr val="0070C0"/>
              </a:solidFill>
            </a:endParaRPr>
          </a:p>
          <a:p>
            <a:r>
              <a:rPr lang="en-US" sz="2800" dirty="0"/>
              <a:t>Choosing a Journal: Why the “Best Journal” Is Not Always the Best Journal for You</a:t>
            </a:r>
            <a:endParaRPr lang="ru-RU" altLang="ru-RU" sz="36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Tools for Journal Selection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Several tools can help identify suitable journals.</a:t>
            </a:r>
          </a:p>
          <a:p>
            <a:pPr marL="0" indent="0">
              <a:buNone/>
            </a:pPr>
            <a:r>
              <a:rPr lang="en-US" dirty="0"/>
              <a:t>Examples include:</a:t>
            </a:r>
          </a:p>
          <a:p>
            <a:r>
              <a:rPr lang="en-US" dirty="0"/>
              <a:t>journal finder tools from publishers</a:t>
            </a:r>
          </a:p>
          <a:p>
            <a:r>
              <a:rPr lang="en-US" dirty="0"/>
              <a:t>citation databases</a:t>
            </a:r>
          </a:p>
          <a:p>
            <a:r>
              <a:rPr lang="en-US" dirty="0"/>
              <a:t>literature review analysis</a:t>
            </a:r>
          </a:p>
          <a:p>
            <a:r>
              <a:rPr lang="en-US" dirty="0"/>
              <a:t>recommendations from supervisors.</a:t>
            </a:r>
          </a:p>
          <a:p>
            <a:pPr marL="0" indent="0">
              <a:buNone/>
            </a:pPr>
            <a:r>
              <a:rPr lang="en-US" dirty="0"/>
              <a:t>Reading </a:t>
            </a:r>
            <a:r>
              <a:rPr lang="en-US" b="1" dirty="0"/>
              <a:t>where similar research is published</a:t>
            </a:r>
            <a:r>
              <a:rPr lang="en-US" dirty="0"/>
              <a:t> is often the most reliable method.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Lessons for PhD Students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Three important principles should guide journal choice.</a:t>
            </a:r>
          </a:p>
          <a:p>
            <a:r>
              <a:rPr lang="en-US" b="1" dirty="0"/>
              <a:t>1. Fit matters more than prestige.</a:t>
            </a:r>
          </a:p>
          <a:p>
            <a:r>
              <a:rPr lang="en-US" b="1" dirty="0"/>
              <a:t>2. Publishing is a long-term strategy.</a:t>
            </a:r>
          </a:p>
          <a:p>
            <a:r>
              <a:rPr lang="en-US" b="1" dirty="0"/>
              <a:t>3. Visibility among the right audience increases impact.</a:t>
            </a:r>
          </a:p>
          <a:p>
            <a:pPr marL="0" indent="0">
              <a:buNone/>
            </a:pPr>
            <a:r>
              <a:rPr lang="en-US" dirty="0"/>
              <a:t>The goal is not simply to publish in the highest-ranked journal, but to ensure that your research </a:t>
            </a:r>
            <a:r>
              <a:rPr lang="en-US" b="1" dirty="0"/>
              <a:t>enters the conversations where it matters most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Discussion Questions for PhD Students</a:t>
            </a:r>
            <a:endParaRPr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EAD65B4-569E-B373-EF99-B03BFF95C4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805532"/>
            <a:ext cx="82296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Should early-career researchers prioritize </a:t>
            </a:r>
            <a:r>
              <a:rPr kumimoji="0" lang="ru-RU" altLang="ru-RU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prestige or probability of acceptance</a:t>
            </a:r>
            <a:r>
              <a:rPr kumimoji="0" lang="ru-RU" altLang="ru-RU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can scholars balance </a:t>
            </a:r>
            <a:r>
              <a:rPr kumimoji="0" lang="ru-RU" altLang="ru-RU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impact factor and intellectual fit</a:t>
            </a:r>
            <a:r>
              <a:rPr kumimoji="0" lang="ru-RU" altLang="ru-RU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does journal choice influence the </a:t>
            </a:r>
            <a:r>
              <a:rPr kumimoji="0" lang="ru-RU" altLang="ru-RU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visibility of research in political science</a:t>
            </a:r>
            <a:r>
              <a:rPr kumimoji="0" lang="ru-RU" altLang="ru-RU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The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Publishing is one of the central activities of an academic career. For PhD students, selecting the right journal is often one of the most difficult steps in the publication process.</a:t>
            </a:r>
          </a:p>
          <a:p>
            <a:pPr marL="0" indent="0">
              <a:buNone/>
            </a:pPr>
            <a:r>
              <a:rPr lang="en-US" dirty="0"/>
              <a:t>Many early-career researchers assume that the goal should always be to publish in the </a:t>
            </a:r>
            <a:r>
              <a:rPr lang="en-US" b="1" dirty="0"/>
              <a:t>highest-ranked journal possible</a:t>
            </a:r>
            <a:r>
              <a:rPr lang="en-US" dirty="0"/>
              <a:t>. However, the “best journal” is not necessarily the </a:t>
            </a:r>
            <a:r>
              <a:rPr lang="en-US" b="1" dirty="0"/>
              <a:t>best journal for your specific paper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Choosing an appropriate journal requires balancing several factors:</a:t>
            </a:r>
          </a:p>
          <a:p>
            <a:r>
              <a:rPr lang="en-US" dirty="0"/>
              <a:t>intellectual fit</a:t>
            </a:r>
          </a:p>
          <a:p>
            <a:r>
              <a:rPr lang="en-US" dirty="0"/>
              <a:t>audience</a:t>
            </a:r>
          </a:p>
          <a:p>
            <a:r>
              <a:rPr lang="en-US" dirty="0"/>
              <a:t>methodological orientation</a:t>
            </a:r>
          </a:p>
          <a:p>
            <a:r>
              <a:rPr lang="en-US" dirty="0"/>
              <a:t>review process</a:t>
            </a:r>
          </a:p>
          <a:p>
            <a:r>
              <a:rPr lang="en-US" dirty="0"/>
              <a:t>publication strategy</a:t>
            </a:r>
          </a:p>
          <a:p>
            <a:pPr marL="0" indent="0">
              <a:buNone/>
            </a:pPr>
            <a:r>
              <a:rPr lang="en-US" dirty="0"/>
              <a:t>A strategic journal choice significantly increases the chances of acceptance and the impact of your research.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Journal Selection Matters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3576"/>
            <a:ext cx="8229600" cy="556788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Journal selection affects several aspects of your academic career.</a:t>
            </a:r>
          </a:p>
          <a:p>
            <a:pPr marL="0" indent="0">
              <a:buNone/>
            </a:pPr>
            <a:r>
              <a:rPr lang="en-US" b="1" dirty="0"/>
              <a:t>1. Probability of Acceptance</a:t>
            </a:r>
          </a:p>
          <a:p>
            <a:r>
              <a:rPr lang="en-US" dirty="0"/>
              <a:t>Acceptance rates vary dramatically:</a:t>
            </a:r>
          </a:p>
          <a:p>
            <a:r>
              <a:rPr lang="en-US" dirty="0"/>
              <a:t>top journals: often </a:t>
            </a:r>
            <a:r>
              <a:rPr lang="en-US" b="1" dirty="0"/>
              <a:t>below 5–10%</a:t>
            </a:r>
            <a:endParaRPr lang="en-US" dirty="0"/>
          </a:p>
          <a:p>
            <a:r>
              <a:rPr lang="en-US" dirty="0"/>
              <a:t>mid-tier journals: </a:t>
            </a:r>
            <a:r>
              <a:rPr lang="en-US" b="1" dirty="0"/>
              <a:t>10–25%</a:t>
            </a:r>
            <a:endParaRPr lang="en-US" dirty="0"/>
          </a:p>
          <a:p>
            <a:r>
              <a:rPr lang="en-US" dirty="0"/>
              <a:t>specialized journals: sometimes higher</a:t>
            </a:r>
          </a:p>
          <a:p>
            <a:r>
              <a:rPr lang="en-US" dirty="0"/>
              <a:t>Submitting to an inappropriate journal often leads to </a:t>
            </a:r>
            <a:r>
              <a:rPr lang="en-US" b="1" dirty="0"/>
              <a:t>desk rejection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2. Visibility of Your Research</a:t>
            </a:r>
          </a:p>
          <a:p>
            <a:r>
              <a:rPr lang="en-US" dirty="0"/>
              <a:t>Your work should appear where your </a:t>
            </a:r>
            <a:r>
              <a:rPr lang="en-US" b="1" dirty="0"/>
              <a:t>target audience actually reads</a:t>
            </a:r>
            <a:r>
              <a:rPr lang="en-US" dirty="0"/>
              <a:t>.</a:t>
            </a:r>
          </a:p>
          <a:p>
            <a:r>
              <a:rPr lang="en-US" dirty="0"/>
              <a:t>For example:</a:t>
            </a:r>
          </a:p>
          <a:p>
            <a:r>
              <a:rPr lang="en-US" dirty="0"/>
              <a:t>policy journals reach practitioners</a:t>
            </a:r>
          </a:p>
          <a:p>
            <a:r>
              <a:rPr lang="en-US" dirty="0"/>
              <a:t>theoretical journals reach scholars</a:t>
            </a:r>
          </a:p>
          <a:p>
            <a:r>
              <a:rPr lang="en-US" dirty="0"/>
              <a:t>regional journals reach area specialists</a:t>
            </a:r>
          </a:p>
          <a:p>
            <a:pPr marL="0" indent="0">
              <a:buNone/>
            </a:pPr>
            <a:r>
              <a:rPr lang="en-US" b="1" dirty="0"/>
              <a:t>3. Time to Publication</a:t>
            </a:r>
          </a:p>
          <a:p>
            <a:r>
              <a:rPr lang="en-US" dirty="0"/>
              <a:t>Review processes vary widely:</a:t>
            </a:r>
          </a:p>
          <a:p>
            <a:r>
              <a:rPr lang="en-US" dirty="0"/>
              <a:t>some journals respond within </a:t>
            </a:r>
            <a:r>
              <a:rPr lang="en-US" b="1" dirty="0"/>
              <a:t>2–3 months</a:t>
            </a:r>
            <a:endParaRPr lang="en-US" dirty="0"/>
          </a:p>
          <a:p>
            <a:r>
              <a:rPr lang="en-US" dirty="0"/>
              <a:t>others may take </a:t>
            </a:r>
            <a:r>
              <a:rPr lang="en-US" b="1" dirty="0"/>
              <a:t>6–12 months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For PhD students facing </a:t>
            </a:r>
            <a:r>
              <a:rPr lang="en-US" b="1" dirty="0"/>
              <a:t>graduation or funding deadlines</a:t>
            </a:r>
            <a:r>
              <a:rPr lang="en-US" dirty="0"/>
              <a:t>, this matters.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Myth of the “Best Journal”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idea that the best journal is always the one with the highest ranking is misleading.</a:t>
            </a:r>
          </a:p>
          <a:p>
            <a:pPr marL="0" indent="0">
              <a:buNone/>
            </a:pPr>
            <a:r>
              <a:rPr lang="en-US" dirty="0"/>
              <a:t>High-impact journals typically:</a:t>
            </a:r>
          </a:p>
          <a:p>
            <a:r>
              <a:rPr lang="en-US" dirty="0"/>
              <a:t>receive thousands of submissions</a:t>
            </a:r>
          </a:p>
          <a:p>
            <a:r>
              <a:rPr lang="en-US" dirty="0"/>
              <a:t>have extremely selective editorial policies</a:t>
            </a:r>
          </a:p>
          <a:p>
            <a:r>
              <a:rPr lang="en-US" dirty="0"/>
              <a:t>prioritize broad theoretical contributions</a:t>
            </a:r>
          </a:p>
          <a:p>
            <a:pPr marL="0" indent="0">
              <a:buNone/>
            </a:pPr>
            <a:r>
              <a:rPr lang="en-US" dirty="0"/>
              <a:t>This means that many </a:t>
            </a:r>
            <a:r>
              <a:rPr lang="en-US" b="1" dirty="0"/>
              <a:t>excellent papers are rejected</a:t>
            </a:r>
            <a:r>
              <a:rPr lang="en-US" dirty="0"/>
              <a:t>, not because they are weak, but because they are </a:t>
            </a:r>
            <a:r>
              <a:rPr lang="en-US" b="1" dirty="0"/>
              <a:t>not the right fit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Therefore, success in publishing is often about </a:t>
            </a:r>
            <a:r>
              <a:rPr lang="en-US" b="1" dirty="0"/>
              <a:t>strategic targeting rather than prestige alone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1C68A5-2AD9-17CE-82B1-AA81D497E7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Key Factors When Choosing a Journal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0C7EC7-D847-C3D7-1982-098AF8F34F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Several factors should guide your decision.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0167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1. Scope and Aims of the Journal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Every journal defines its </a:t>
            </a:r>
            <a:r>
              <a:rPr lang="en-US" b="1" dirty="0"/>
              <a:t>intellectual territory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Check:</a:t>
            </a:r>
          </a:p>
          <a:p>
            <a:r>
              <a:rPr lang="en-US" dirty="0"/>
              <a:t>subject focus</a:t>
            </a:r>
          </a:p>
          <a:p>
            <a:r>
              <a:rPr lang="en-US" dirty="0"/>
              <a:t>theoretical orientation</a:t>
            </a:r>
          </a:p>
          <a:p>
            <a:r>
              <a:rPr lang="en-US" dirty="0"/>
              <a:t>methodological preferences</a:t>
            </a:r>
          </a:p>
          <a:p>
            <a:r>
              <a:rPr lang="en-US" dirty="0"/>
              <a:t>geographical coverage</a:t>
            </a:r>
          </a:p>
          <a:p>
            <a:pPr marL="0" indent="0">
              <a:buNone/>
            </a:pPr>
            <a:r>
              <a:rPr lang="en-US" dirty="0"/>
              <a:t>Ask yourself:</a:t>
            </a:r>
          </a:p>
          <a:p>
            <a:r>
              <a:rPr lang="en-US" b="1" dirty="0"/>
              <a:t>Does my research speak to the conversations happening in this journal?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Audience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 good journal choice ensures that your research reaches the </a:t>
            </a:r>
            <a:r>
              <a:rPr lang="en-US" b="1" dirty="0"/>
              <a:t>right readers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Possible audiences include:</a:t>
            </a:r>
          </a:p>
          <a:p>
            <a:r>
              <a:rPr lang="en-US" dirty="0"/>
              <a:t>political theorists</a:t>
            </a:r>
          </a:p>
          <a:p>
            <a:r>
              <a:rPr lang="en-US" dirty="0"/>
              <a:t>comparative politics scholars</a:t>
            </a:r>
          </a:p>
          <a:p>
            <a:r>
              <a:rPr lang="en-US" dirty="0"/>
              <a:t>public policy researchers</a:t>
            </a:r>
          </a:p>
          <a:p>
            <a:r>
              <a:rPr lang="en-US" dirty="0"/>
              <a:t>regional specialists</a:t>
            </a:r>
          </a:p>
          <a:p>
            <a:r>
              <a:rPr lang="en-US" dirty="0"/>
              <a:t>practitioners and policymakers</a:t>
            </a:r>
          </a:p>
          <a:p>
            <a:pPr marL="0" indent="0">
              <a:buNone/>
            </a:pPr>
            <a:r>
              <a:rPr lang="en-US" dirty="0"/>
              <a:t>Publishing in a journal where your audience is active increases citations and influence.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Methodological Fit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Some journals strongly favor specific methods.</a:t>
            </a:r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r>
              <a:rPr lang="en-US" dirty="0"/>
              <a:t>quantitative analysis</a:t>
            </a:r>
          </a:p>
          <a:p>
            <a:r>
              <a:rPr lang="en-US" dirty="0"/>
              <a:t>experimental research</a:t>
            </a:r>
          </a:p>
          <a:p>
            <a:r>
              <a:rPr lang="en-US" dirty="0"/>
              <a:t>qualitative case studies</a:t>
            </a:r>
          </a:p>
          <a:p>
            <a:r>
              <a:rPr lang="en-US" dirty="0"/>
              <a:t>mixed methods</a:t>
            </a:r>
          </a:p>
          <a:p>
            <a:pPr marL="0" indent="0">
              <a:buNone/>
            </a:pPr>
            <a:r>
              <a:rPr lang="en-US" dirty="0"/>
              <a:t>If your methodology differs from what the journal typically publishes, acceptance becomes less likely.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1176</Words>
  <Application>Microsoft Office PowerPoint</Application>
  <PresentationFormat>Экран (4:3)</PresentationFormat>
  <Paragraphs>186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AL-FARABI KAZAKH NATIONAL UNIVERSITY</vt:lpstr>
      <vt:lpstr>Презентация PowerPoint</vt:lpstr>
      <vt:lpstr>The Introduction</vt:lpstr>
      <vt:lpstr>Why Journal Selection Matters</vt:lpstr>
      <vt:lpstr>The Myth of the “Best Journal”</vt:lpstr>
      <vt:lpstr>Key Factors When Choosing a Journal</vt:lpstr>
      <vt:lpstr>1. Scope and Aims of the Journal</vt:lpstr>
      <vt:lpstr>2. Audience</vt:lpstr>
      <vt:lpstr>3. Methodological Fit</vt:lpstr>
      <vt:lpstr>4. Impact Factor and Rankings</vt:lpstr>
      <vt:lpstr>5. Acceptance Rate</vt:lpstr>
      <vt:lpstr>6. Review and Publication Time</vt:lpstr>
      <vt:lpstr>Types of Political Science Journals </vt:lpstr>
      <vt:lpstr>Презентация PowerPoint</vt:lpstr>
      <vt:lpstr>Презентация PowerPoint</vt:lpstr>
      <vt:lpstr>How to Evaluate Journal Fit</vt:lpstr>
      <vt:lpstr>How to Evaluate Journal Fit</vt:lpstr>
      <vt:lpstr>A Strategic Journal Selection Process</vt:lpstr>
      <vt:lpstr>Common Mistakes in Journal Selection</vt:lpstr>
      <vt:lpstr>Practical Tools for Journal Selection</vt:lpstr>
      <vt:lpstr>Key Lessons for PhD Students</vt:lpstr>
      <vt:lpstr>Discussion Questions for PhD Students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Абжаппарова Айгуль</dc:creator>
  <cp:keywords/>
  <dc:description>generated using python-pptx</dc:description>
  <cp:lastModifiedBy>Абжаппарова Айгуль</cp:lastModifiedBy>
  <cp:revision>6</cp:revision>
  <dcterms:created xsi:type="dcterms:W3CDTF">2013-01-27T09:14:16Z</dcterms:created>
  <dcterms:modified xsi:type="dcterms:W3CDTF">2026-03-16T06:29:25Z</dcterms:modified>
  <cp:category/>
</cp:coreProperties>
</file>